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5"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p:scale>
          <a:sx n="75" d="100"/>
          <a:sy n="75" d="100"/>
        </p:scale>
        <p:origin x="-1152"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384300" y="1163638"/>
            <a:ext cx="4186238" cy="3141662"/>
          </a:xfrm>
          <a:ln/>
        </p:spPr>
      </p:sp>
      <p:sp>
        <p:nvSpPr>
          <p:cNvPr id="103427" name="Notes Placeholder 2"/>
          <p:cNvSpPr>
            <a:spLocks noGrp="1"/>
          </p:cNvSpPr>
          <p:nvPr>
            <p:ph type="body" idx="1"/>
          </p:nvPr>
        </p:nvSpPr>
        <p:spPr>
          <a:noFill/>
          <a:ln/>
        </p:spPr>
        <p:txBody>
          <a:bodyPr/>
          <a:lstStyle/>
          <a:p>
            <a:endParaRPr lang="en-US" altLang="en-US" dirty="0" smtClean="0"/>
          </a:p>
        </p:txBody>
      </p:sp>
      <p:sp>
        <p:nvSpPr>
          <p:cNvPr id="103428" name="Slide Number Placeholder 3"/>
          <p:cNvSpPr>
            <a:spLocks noGrp="1"/>
          </p:cNvSpPr>
          <p:nvPr>
            <p:ph type="sldNum" sz="quarter" idx="5"/>
          </p:nvPr>
        </p:nvSpPr>
        <p:spPr>
          <a:noFill/>
        </p:spPr>
        <p:txBody>
          <a:bodyPr/>
          <a:lstStyle/>
          <a:p>
            <a:fld id="{BE6390EE-7199-453E-BA4A-0081D64B7242}"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251736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3"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82" y="159496"/>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5" name="Straight Connector 84"/>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Rectangle 40"/>
          <p:cNvSpPr>
            <a:spLocks noChangeArrowheads="1"/>
          </p:cNvSpPr>
          <p:nvPr/>
        </p:nvSpPr>
        <p:spPr bwMode="auto">
          <a:xfrm>
            <a:off x="3093021" y="802432"/>
            <a:ext cx="5786437" cy="381000"/>
          </a:xfrm>
          <a:prstGeom prst="rect">
            <a:avLst/>
          </a:prstGeom>
          <a:noFill/>
          <a:ln w="9525">
            <a:solidFill>
              <a:schemeClr val="tx1"/>
            </a:solidFill>
            <a:miter lim="800000"/>
            <a:headEnd/>
            <a:tailEnd/>
          </a:ln>
        </p:spPr>
        <p:txBody>
          <a:bodyPr wrap="none"/>
          <a:lstStyle/>
          <a:p>
            <a:pPr>
              <a:defRPr/>
            </a:pPr>
            <a:r>
              <a:rPr lang="en-US" sz="1050" b="1" dirty="0" smtClean="0">
                <a:solidFill>
                  <a:srgbClr val="0033CC"/>
                </a:solidFill>
                <a:latin typeface="Calibri" pitchFamily="34" charset="0"/>
                <a:cs typeface="Calibri" pitchFamily="34" charset="0"/>
              </a:rPr>
              <a:t>IDEA : </a:t>
            </a:r>
            <a:r>
              <a:rPr lang="en-US" sz="1050" b="1" dirty="0" smtClean="0">
                <a:latin typeface="Calibri" pitchFamily="34" charset="0"/>
                <a:cs typeface="Calibri" pitchFamily="34" charset="0"/>
              </a:rPr>
              <a:t>To Provide new modify fixture for number  punching </a:t>
            </a:r>
            <a:endParaRPr lang="en-US" altLang="en-US" sz="1050" dirty="0">
              <a:latin typeface="Calibri" pitchFamily="34" charset="0"/>
              <a:cs typeface="Calibri" pitchFamily="34" charset="0"/>
            </a:endParaRPr>
          </a:p>
        </p:txBody>
      </p:sp>
      <p:sp>
        <p:nvSpPr>
          <p:cNvPr id="88" name="Rectangle 2"/>
          <p:cNvSpPr>
            <a:spLocks noChangeArrowheads="1"/>
          </p:cNvSpPr>
          <p:nvPr/>
        </p:nvSpPr>
        <p:spPr bwMode="auto">
          <a:xfrm>
            <a:off x="46607" y="116632"/>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0" name="Rectangle 3"/>
          <p:cNvSpPr>
            <a:spLocks noChangeArrowheads="1"/>
          </p:cNvSpPr>
          <p:nvPr/>
        </p:nvSpPr>
        <p:spPr bwMode="auto">
          <a:xfrm>
            <a:off x="46607" y="116632"/>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91" name="Rectangle 4"/>
          <p:cNvSpPr>
            <a:spLocks noChangeArrowheads="1"/>
          </p:cNvSpPr>
          <p:nvPr/>
        </p:nvSpPr>
        <p:spPr bwMode="auto">
          <a:xfrm>
            <a:off x="1494408" y="1166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92" name="Rectangle 5"/>
          <p:cNvSpPr>
            <a:spLocks noChangeArrowheads="1"/>
          </p:cNvSpPr>
          <p:nvPr/>
        </p:nvSpPr>
        <p:spPr bwMode="auto">
          <a:xfrm>
            <a:off x="1494408" y="2690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Achiever</a:t>
            </a:r>
          </a:p>
        </p:txBody>
      </p:sp>
      <p:sp>
        <p:nvSpPr>
          <p:cNvPr id="93" name="Rectangle 6"/>
          <p:cNvSpPr>
            <a:spLocks noChangeArrowheads="1"/>
          </p:cNvSpPr>
          <p:nvPr/>
        </p:nvSpPr>
        <p:spPr bwMode="auto">
          <a:xfrm>
            <a:off x="1494408" y="421432"/>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a:t>
            </a:r>
            <a:r>
              <a:rPr lang="en-US" sz="1050" b="1" dirty="0" smtClean="0">
                <a:solidFill>
                  <a:srgbClr val="0033CC"/>
                </a:solidFill>
                <a:latin typeface="Calibri" pitchFamily="34" charset="0"/>
                <a:cs typeface="Calibri" pitchFamily="34" charset="0"/>
              </a:rPr>
              <a:t>:- Assembly</a:t>
            </a:r>
            <a:endParaRPr lang="en-US" sz="1050" dirty="0">
              <a:solidFill>
                <a:prstClr val="black"/>
              </a:solidFill>
              <a:latin typeface="Calibri" pitchFamily="34" charset="0"/>
              <a:cs typeface="Calibri" pitchFamily="34" charset="0"/>
            </a:endParaRPr>
          </a:p>
        </p:txBody>
      </p:sp>
      <p:sp>
        <p:nvSpPr>
          <p:cNvPr id="94" name="Rectangle 7"/>
          <p:cNvSpPr>
            <a:spLocks noChangeArrowheads="1"/>
          </p:cNvSpPr>
          <p:nvPr/>
        </p:nvSpPr>
        <p:spPr bwMode="auto">
          <a:xfrm>
            <a:off x="40257" y="573832"/>
            <a:ext cx="1143000" cy="228600"/>
          </a:xfrm>
          <a:prstGeom prst="rect">
            <a:avLst/>
          </a:prstGeom>
          <a:noFill/>
          <a:ln w="9525">
            <a:solidFill>
              <a:schemeClr val="tx1"/>
            </a:solidFill>
            <a:miter lim="800000"/>
            <a:headEnd/>
            <a:tailEnd/>
          </a:ln>
          <a:extLst/>
        </p:spPr>
        <p:txBody>
          <a:bodyPr wrap="none" anchor="ctr"/>
          <a:lstStyle/>
          <a:p>
            <a:pPr>
              <a:defRPr/>
            </a:pPr>
            <a:r>
              <a:rPr lang="en-US" sz="1050" b="1" dirty="0" smtClean="0">
                <a:solidFill>
                  <a:srgbClr val="0000FF"/>
                </a:solidFill>
                <a:latin typeface="Calibri" pitchFamily="34" charset="0"/>
                <a:cs typeface="Calibri" pitchFamily="34" charset="0"/>
              </a:rPr>
              <a:t>CELL </a:t>
            </a:r>
            <a:r>
              <a:rPr lang="en-US" sz="1050" b="1" dirty="0" smtClean="0">
                <a:latin typeface="Calibri" pitchFamily="34" charset="0"/>
                <a:cs typeface="Calibri" pitchFamily="34" charset="0"/>
              </a:rPr>
              <a:t>: Oil Pump A285</a:t>
            </a:r>
            <a:endParaRPr lang="en-US" sz="1050" dirty="0">
              <a:latin typeface="Calibri" pitchFamily="34" charset="0"/>
              <a:cs typeface="Calibri" pitchFamily="34" charset="0"/>
            </a:endParaRPr>
          </a:p>
        </p:txBody>
      </p:sp>
      <p:sp>
        <p:nvSpPr>
          <p:cNvPr id="95" name="Rectangle 8"/>
          <p:cNvSpPr>
            <a:spLocks noChangeArrowheads="1"/>
          </p:cNvSpPr>
          <p:nvPr/>
        </p:nvSpPr>
        <p:spPr bwMode="auto">
          <a:xfrm>
            <a:off x="1189608" y="573832"/>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a:t>
            </a:r>
            <a:r>
              <a:rPr lang="en-US" sz="1050" b="1" dirty="0" smtClean="0">
                <a:solidFill>
                  <a:srgbClr val="0033CC"/>
                </a:solidFill>
                <a:latin typeface="Calibri" pitchFamily="34" charset="0"/>
                <a:cs typeface="Calibri" pitchFamily="34" charset="0"/>
              </a:rPr>
              <a:t>NAME:  </a:t>
            </a:r>
            <a:r>
              <a:rPr lang="en-US" sz="1050" b="1" dirty="0" smtClean="0">
                <a:latin typeface="Calibri" pitchFamily="34" charset="0"/>
                <a:cs typeface="Calibri" pitchFamily="34" charset="0"/>
              </a:rPr>
              <a:t>Oil Pump</a:t>
            </a:r>
            <a:endParaRPr lang="en-US" sz="1050" dirty="0">
              <a:latin typeface="Calibri" pitchFamily="34" charset="0"/>
              <a:cs typeface="Calibri" pitchFamily="34" charset="0"/>
            </a:endParaRPr>
          </a:p>
        </p:txBody>
      </p:sp>
      <p:sp>
        <p:nvSpPr>
          <p:cNvPr id="96" name="Rectangle 9"/>
          <p:cNvSpPr>
            <a:spLocks noChangeArrowheads="1"/>
          </p:cNvSpPr>
          <p:nvPr/>
        </p:nvSpPr>
        <p:spPr bwMode="auto">
          <a:xfrm>
            <a:off x="3474020" y="1166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97" name="Rectangle 10"/>
          <p:cNvSpPr>
            <a:spLocks noChangeArrowheads="1"/>
          </p:cNvSpPr>
          <p:nvPr/>
        </p:nvSpPr>
        <p:spPr bwMode="auto">
          <a:xfrm>
            <a:off x="3474020" y="2690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98" name="Rectangle 11"/>
          <p:cNvSpPr>
            <a:spLocks noChangeArrowheads="1"/>
          </p:cNvSpPr>
          <p:nvPr/>
        </p:nvSpPr>
        <p:spPr bwMode="auto">
          <a:xfrm>
            <a:off x="3474020" y="421432"/>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99" name="Rectangle 12"/>
          <p:cNvSpPr>
            <a:spLocks noChangeArrowheads="1"/>
          </p:cNvSpPr>
          <p:nvPr/>
        </p:nvSpPr>
        <p:spPr bwMode="auto">
          <a:xfrm>
            <a:off x="3093021" y="573832"/>
            <a:ext cx="3121025"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a:t>
            </a:r>
            <a:r>
              <a:rPr lang="en-US" sz="1050" b="1" dirty="0" smtClean="0">
                <a:solidFill>
                  <a:srgbClr val="0033CC"/>
                </a:solidFill>
                <a:latin typeface="Calibri" pitchFamily="34" charset="0"/>
                <a:cs typeface="Calibri" pitchFamily="34" charset="0"/>
              </a:rPr>
              <a:t>STAGE</a:t>
            </a:r>
            <a:endParaRPr lang="en-US" sz="1050" dirty="0">
              <a:latin typeface="Calibri" pitchFamily="34" charset="0"/>
              <a:cs typeface="Calibri" pitchFamily="34" charset="0"/>
            </a:endParaRPr>
          </a:p>
        </p:txBody>
      </p:sp>
      <p:sp>
        <p:nvSpPr>
          <p:cNvPr id="100" name="Rectangle 13"/>
          <p:cNvSpPr>
            <a:spLocks noChangeArrowheads="1"/>
          </p:cNvSpPr>
          <p:nvPr/>
        </p:nvSpPr>
        <p:spPr bwMode="auto">
          <a:xfrm>
            <a:off x="6214045" y="573832"/>
            <a:ext cx="2665412" cy="228600"/>
          </a:xfrm>
          <a:prstGeom prst="rect">
            <a:avLst/>
          </a:prstGeom>
          <a:noFill/>
          <a:ln w="9525">
            <a:solidFill>
              <a:schemeClr val="tx1"/>
            </a:solidFill>
            <a:miter lim="800000"/>
            <a:headEnd/>
            <a:tailEnd/>
          </a:ln>
          <a:extLst/>
        </p:spPr>
        <p:txBody>
          <a:bodyPr wrap="none" anchor="ctr"/>
          <a:lstStyle/>
          <a:p>
            <a:pPr>
              <a:defRPr/>
            </a:pPr>
            <a:r>
              <a:rPr lang="en-US" sz="1050" b="1" dirty="0" smtClean="0">
                <a:solidFill>
                  <a:srgbClr val="0033CC"/>
                </a:solidFill>
                <a:latin typeface="Calibri" pitchFamily="34" charset="0"/>
                <a:cs typeface="Calibri" pitchFamily="34" charset="0"/>
              </a:rPr>
              <a:t>OPERATION</a:t>
            </a:r>
            <a:endParaRPr lang="en-US" sz="1050" dirty="0">
              <a:latin typeface="Calibri" pitchFamily="34" charset="0"/>
              <a:cs typeface="Calibri" pitchFamily="34" charset="0"/>
            </a:endParaRPr>
          </a:p>
        </p:txBody>
      </p:sp>
      <p:sp>
        <p:nvSpPr>
          <p:cNvPr id="101" name="Rectangle 14"/>
          <p:cNvSpPr>
            <a:spLocks noChangeArrowheads="1"/>
          </p:cNvSpPr>
          <p:nvPr/>
        </p:nvSpPr>
        <p:spPr bwMode="auto">
          <a:xfrm>
            <a:off x="4691632" y="116632"/>
            <a:ext cx="304800" cy="152400"/>
          </a:xfrm>
          <a:prstGeom prst="rect">
            <a:avLst/>
          </a:prstGeom>
          <a:solidFill>
            <a:schemeClr val="bg1"/>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102" name="Rectangle 15"/>
          <p:cNvSpPr>
            <a:spLocks noChangeArrowheads="1"/>
          </p:cNvSpPr>
          <p:nvPr/>
        </p:nvSpPr>
        <p:spPr bwMode="auto">
          <a:xfrm>
            <a:off x="7128445" y="116632"/>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03" name="WordArt 16"/>
          <p:cNvSpPr>
            <a:spLocks noChangeArrowheads="1" noChangeShapeType="1" noTextEdit="1"/>
          </p:cNvSpPr>
          <p:nvPr/>
        </p:nvSpPr>
        <p:spPr bwMode="auto">
          <a:xfrm>
            <a:off x="7204645" y="192833"/>
            <a:ext cx="1598612" cy="271463"/>
          </a:xfrm>
          <a:prstGeom prst="rect">
            <a:avLst/>
          </a:prstGeom>
        </p:spPr>
        <p:txBody>
          <a:bodyPr wrap="none" fromWordArt="1">
            <a:prstTxWarp prst="textPlain">
              <a:avLst>
                <a:gd name="adj" fmla="val 50000"/>
              </a:avLst>
            </a:prstTxWarp>
          </a:bodyPr>
          <a:lstStyle/>
          <a:p>
            <a:pPr algn="ctr"/>
            <a:r>
              <a:rPr lang="en-US" sz="1050" kern="10">
                <a:ln w="9525">
                  <a:solidFill>
                    <a:srgbClr val="000000"/>
                  </a:solidFill>
                  <a:round/>
                  <a:headEnd/>
                  <a:tailEnd/>
                </a:ln>
                <a:solidFill>
                  <a:srgbClr val="1F497D"/>
                </a:solidFill>
                <a:latin typeface="Calibri" panose="020F0502020204030204" pitchFamily="34" charset="0"/>
              </a:rPr>
              <a:t>KAIZEN  IDEA SHEET</a:t>
            </a:r>
          </a:p>
        </p:txBody>
      </p:sp>
      <p:sp>
        <p:nvSpPr>
          <p:cNvPr id="106" name="Rectangle 17"/>
          <p:cNvSpPr>
            <a:spLocks noChangeArrowheads="1"/>
          </p:cNvSpPr>
          <p:nvPr/>
        </p:nvSpPr>
        <p:spPr bwMode="auto">
          <a:xfrm>
            <a:off x="4996432" y="116632"/>
            <a:ext cx="304800" cy="152400"/>
          </a:xfrm>
          <a:prstGeom prst="rect">
            <a:avLst/>
          </a:prstGeom>
          <a:solidFill>
            <a:srgbClr val="00B050"/>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107" name="Rectangle 18"/>
          <p:cNvSpPr>
            <a:spLocks noChangeArrowheads="1"/>
          </p:cNvSpPr>
          <p:nvPr/>
        </p:nvSpPr>
        <p:spPr bwMode="auto">
          <a:xfrm>
            <a:off x="5301232"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108" name="Rectangle 19"/>
          <p:cNvSpPr>
            <a:spLocks noChangeArrowheads="1"/>
          </p:cNvSpPr>
          <p:nvPr/>
        </p:nvSpPr>
        <p:spPr bwMode="auto">
          <a:xfrm>
            <a:off x="5606033" y="116632"/>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109" name="Rectangle 20"/>
          <p:cNvSpPr>
            <a:spLocks noChangeArrowheads="1"/>
          </p:cNvSpPr>
          <p:nvPr/>
        </p:nvSpPr>
        <p:spPr bwMode="auto">
          <a:xfrm>
            <a:off x="5909245" y="116632"/>
            <a:ext cx="304800" cy="152400"/>
          </a:xfrm>
          <a:prstGeom prst="rect">
            <a:avLst/>
          </a:prstGeom>
          <a:solidFill>
            <a:schemeClr val="bg1"/>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110" name="Rectangle 21"/>
          <p:cNvSpPr>
            <a:spLocks noChangeArrowheads="1"/>
          </p:cNvSpPr>
          <p:nvPr/>
        </p:nvSpPr>
        <p:spPr bwMode="auto">
          <a:xfrm>
            <a:off x="62140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111" name="Rectangle 22"/>
          <p:cNvSpPr>
            <a:spLocks noChangeArrowheads="1"/>
          </p:cNvSpPr>
          <p:nvPr/>
        </p:nvSpPr>
        <p:spPr bwMode="auto">
          <a:xfrm>
            <a:off x="6518845" y="1166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112" name="Rectangle 23"/>
          <p:cNvSpPr>
            <a:spLocks noChangeArrowheads="1"/>
          </p:cNvSpPr>
          <p:nvPr/>
        </p:nvSpPr>
        <p:spPr bwMode="auto">
          <a:xfrm>
            <a:off x="6823645" y="1166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113" name="Rectangle 24"/>
          <p:cNvSpPr>
            <a:spLocks noChangeArrowheads="1"/>
          </p:cNvSpPr>
          <p:nvPr/>
        </p:nvSpPr>
        <p:spPr bwMode="auto">
          <a:xfrm>
            <a:off x="46916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4" name="Rectangle 25"/>
          <p:cNvSpPr>
            <a:spLocks noChangeArrowheads="1"/>
          </p:cNvSpPr>
          <p:nvPr/>
        </p:nvSpPr>
        <p:spPr bwMode="auto">
          <a:xfrm>
            <a:off x="49964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5" name="Rectangle 26"/>
          <p:cNvSpPr>
            <a:spLocks noChangeArrowheads="1"/>
          </p:cNvSpPr>
          <p:nvPr/>
        </p:nvSpPr>
        <p:spPr bwMode="auto">
          <a:xfrm>
            <a:off x="5301232"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6" name="Rectangle 27"/>
          <p:cNvSpPr>
            <a:spLocks noChangeArrowheads="1"/>
          </p:cNvSpPr>
          <p:nvPr/>
        </p:nvSpPr>
        <p:spPr bwMode="auto">
          <a:xfrm>
            <a:off x="5606033" y="269032"/>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7" name="Rectangle 28"/>
          <p:cNvSpPr>
            <a:spLocks noChangeArrowheads="1"/>
          </p:cNvSpPr>
          <p:nvPr/>
        </p:nvSpPr>
        <p:spPr bwMode="auto">
          <a:xfrm>
            <a:off x="59092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8" name="Rectangle 29"/>
          <p:cNvSpPr>
            <a:spLocks noChangeArrowheads="1"/>
          </p:cNvSpPr>
          <p:nvPr/>
        </p:nvSpPr>
        <p:spPr bwMode="auto">
          <a:xfrm>
            <a:off x="62140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19" name="Rectangle 30"/>
          <p:cNvSpPr>
            <a:spLocks noChangeArrowheads="1"/>
          </p:cNvSpPr>
          <p:nvPr/>
        </p:nvSpPr>
        <p:spPr bwMode="auto">
          <a:xfrm>
            <a:off x="65188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0" name="Rectangle 31"/>
          <p:cNvSpPr>
            <a:spLocks noChangeArrowheads="1"/>
          </p:cNvSpPr>
          <p:nvPr/>
        </p:nvSpPr>
        <p:spPr bwMode="auto">
          <a:xfrm>
            <a:off x="6823645" y="269032"/>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121" name="Rectangle 32"/>
          <p:cNvSpPr>
            <a:spLocks noChangeArrowheads="1"/>
          </p:cNvSpPr>
          <p:nvPr/>
        </p:nvSpPr>
        <p:spPr bwMode="auto">
          <a:xfrm>
            <a:off x="4691632" y="421432"/>
            <a:ext cx="304800" cy="152400"/>
          </a:xfrm>
          <a:prstGeom prst="rect">
            <a:avLst/>
          </a:prstGeom>
          <a:solidFill>
            <a:schemeClr val="bg1"/>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122" name="Rectangle 33"/>
          <p:cNvSpPr>
            <a:spLocks noChangeArrowheads="1"/>
          </p:cNvSpPr>
          <p:nvPr/>
        </p:nvSpPr>
        <p:spPr bwMode="auto">
          <a:xfrm>
            <a:off x="4996432" y="421432"/>
            <a:ext cx="304800" cy="152400"/>
          </a:xfrm>
          <a:prstGeom prst="rect">
            <a:avLst/>
          </a:prstGeom>
          <a:solidFill>
            <a:srgbClr val="00B050"/>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123" name="Rectangle 34"/>
          <p:cNvSpPr>
            <a:spLocks noChangeArrowheads="1"/>
          </p:cNvSpPr>
          <p:nvPr/>
        </p:nvSpPr>
        <p:spPr bwMode="auto">
          <a:xfrm>
            <a:off x="5301232" y="421432"/>
            <a:ext cx="304800" cy="152400"/>
          </a:xfrm>
          <a:prstGeom prst="rect">
            <a:avLst/>
          </a:prstGeom>
          <a:no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124" name="Rectangle 35"/>
          <p:cNvSpPr>
            <a:spLocks noChangeArrowheads="1"/>
          </p:cNvSpPr>
          <p:nvPr/>
        </p:nvSpPr>
        <p:spPr bwMode="auto">
          <a:xfrm>
            <a:off x="5909245" y="421432"/>
            <a:ext cx="304800" cy="152400"/>
          </a:xfrm>
          <a:prstGeom prst="rect">
            <a:avLst/>
          </a:prstGeom>
          <a:solidFill>
            <a:schemeClr val="bg1"/>
          </a:solid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125" name="Rectangle 36"/>
          <p:cNvSpPr>
            <a:spLocks noChangeArrowheads="1"/>
          </p:cNvSpPr>
          <p:nvPr/>
        </p:nvSpPr>
        <p:spPr bwMode="auto">
          <a:xfrm>
            <a:off x="62140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126" name="Rectangle 37"/>
          <p:cNvSpPr>
            <a:spLocks noChangeArrowheads="1"/>
          </p:cNvSpPr>
          <p:nvPr/>
        </p:nvSpPr>
        <p:spPr bwMode="auto">
          <a:xfrm>
            <a:off x="6518845" y="421432"/>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127" name="Rectangle 38"/>
          <p:cNvSpPr>
            <a:spLocks noChangeArrowheads="1"/>
          </p:cNvSpPr>
          <p:nvPr/>
        </p:nvSpPr>
        <p:spPr bwMode="auto">
          <a:xfrm>
            <a:off x="6823645" y="421432"/>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28" name="Rectangle 39"/>
          <p:cNvSpPr>
            <a:spLocks noChangeArrowheads="1"/>
          </p:cNvSpPr>
          <p:nvPr/>
        </p:nvSpPr>
        <p:spPr bwMode="auto">
          <a:xfrm>
            <a:off x="46608" y="802432"/>
            <a:ext cx="3046413"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cs typeface="Arial" charset="0"/>
              </a:rPr>
              <a:t>KAIZEN </a:t>
            </a:r>
            <a:r>
              <a:rPr lang="en-US" altLang="en-US" sz="1050" b="1" dirty="0" smtClean="0">
                <a:solidFill>
                  <a:srgbClr val="0000CC"/>
                </a:solidFill>
                <a:latin typeface="Calibri" pitchFamily="34" charset="0"/>
                <a:cs typeface="Arial" charset="0"/>
              </a:rPr>
              <a:t>THEME : </a:t>
            </a:r>
            <a:r>
              <a:rPr lang="en-US" altLang="en-US" sz="1050" b="1" dirty="0" smtClean="0">
                <a:latin typeface="Calibri" pitchFamily="34" charset="0"/>
                <a:cs typeface="Arial" charset="0"/>
              </a:rPr>
              <a:t>To reduce in house rejection of body damage at  A285 at oil pump date punching operation </a:t>
            </a:r>
            <a:endParaRPr lang="en-US" altLang="en-US" sz="1050" dirty="0">
              <a:latin typeface="Calibri" pitchFamily="34" charset="0"/>
              <a:cs typeface="Arial" charset="0"/>
            </a:endParaRPr>
          </a:p>
        </p:txBody>
      </p:sp>
      <p:sp>
        <p:nvSpPr>
          <p:cNvPr id="129" name="Rectangle 41"/>
          <p:cNvSpPr>
            <a:spLocks noChangeArrowheads="1"/>
          </p:cNvSpPr>
          <p:nvPr/>
        </p:nvSpPr>
        <p:spPr bwMode="auto">
          <a:xfrm>
            <a:off x="40258" y="1183432"/>
            <a:ext cx="3041650" cy="590550"/>
          </a:xfrm>
          <a:prstGeom prst="rect">
            <a:avLst/>
          </a:prstGeom>
          <a:noFill/>
          <a:ln w="9525">
            <a:solidFill>
              <a:schemeClr val="tx1"/>
            </a:solidFill>
            <a:miter lim="800000"/>
            <a:headEnd/>
            <a:tailEnd/>
          </a:ln>
        </p:spPr>
        <p:txBody>
          <a:bodyPr anchor="ctr"/>
          <a:lstStyle/>
          <a:p>
            <a:pPr>
              <a:defRPr/>
            </a:pPr>
            <a:r>
              <a:rPr lang="en-US" altLang="en-US" sz="1050" b="1" dirty="0">
                <a:solidFill>
                  <a:srgbClr val="0000FF"/>
                </a:solidFill>
                <a:latin typeface="Calibri" pitchFamily="34" charset="0"/>
                <a:cs typeface="Arial" charset="0"/>
              </a:rPr>
              <a:t>PROBLEM PRESENT </a:t>
            </a:r>
            <a:r>
              <a:rPr lang="en-US" altLang="en-US" sz="1050" b="1" dirty="0" smtClean="0">
                <a:solidFill>
                  <a:srgbClr val="0000FF"/>
                </a:solidFill>
                <a:latin typeface="Calibri" pitchFamily="34" charset="0"/>
                <a:cs typeface="Arial" charset="0"/>
              </a:rPr>
              <a:t>STATUS</a:t>
            </a:r>
            <a:r>
              <a:rPr lang="en-US" altLang="en-US" sz="1050" b="1" dirty="0" smtClean="0">
                <a:latin typeface="Calibri" pitchFamily="34" charset="0"/>
                <a:cs typeface="Arial" charset="0"/>
              </a:rPr>
              <a:t>: Body damage </a:t>
            </a:r>
            <a:r>
              <a:rPr lang="en-US" altLang="en-US" sz="1050" b="1" smtClean="0">
                <a:latin typeface="Calibri" pitchFamily="34" charset="0"/>
                <a:cs typeface="Arial" charset="0"/>
              </a:rPr>
              <a:t>on A285 number </a:t>
            </a:r>
            <a:r>
              <a:rPr lang="en-US" altLang="en-US" sz="1050" b="1" dirty="0" smtClean="0">
                <a:latin typeface="Calibri" pitchFamily="34" charset="0"/>
                <a:cs typeface="Arial" charset="0"/>
              </a:rPr>
              <a:t>punching  </a:t>
            </a:r>
            <a:endParaRPr lang="en-US" altLang="en-US" sz="1050" dirty="0">
              <a:latin typeface="Calibri" pitchFamily="34" charset="0"/>
              <a:cs typeface="Arial" charset="0"/>
            </a:endParaRPr>
          </a:p>
        </p:txBody>
      </p:sp>
      <p:sp>
        <p:nvSpPr>
          <p:cNvPr id="130" name="Rectangle 43"/>
          <p:cNvSpPr>
            <a:spLocks noChangeArrowheads="1"/>
          </p:cNvSpPr>
          <p:nvPr/>
        </p:nvSpPr>
        <p:spPr bwMode="auto">
          <a:xfrm>
            <a:off x="3081908" y="1183432"/>
            <a:ext cx="3279776" cy="59055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smtClean="0">
                <a:latin typeface="Calibri" pitchFamily="34" charset="0"/>
                <a:cs typeface="Calibri" pitchFamily="34" charset="0"/>
              </a:rPr>
              <a:t>:- Fix Position for number punching fixture   </a:t>
            </a:r>
          </a:p>
        </p:txBody>
      </p:sp>
      <p:sp>
        <p:nvSpPr>
          <p:cNvPr id="131" name="Rectangle 44"/>
          <p:cNvSpPr>
            <a:spLocks noChangeArrowheads="1"/>
          </p:cNvSpPr>
          <p:nvPr/>
        </p:nvSpPr>
        <p:spPr bwMode="auto">
          <a:xfrm>
            <a:off x="6366445" y="1183432"/>
            <a:ext cx="1295400" cy="16572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132" name="Rectangle 46"/>
          <p:cNvSpPr>
            <a:spLocks noChangeArrowheads="1"/>
          </p:cNvSpPr>
          <p:nvPr/>
        </p:nvSpPr>
        <p:spPr bwMode="auto">
          <a:xfrm>
            <a:off x="6366445" y="1577132"/>
            <a:ext cx="1295400" cy="18415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133" name="Rectangle 48"/>
          <p:cNvSpPr>
            <a:spLocks noChangeArrowheads="1"/>
          </p:cNvSpPr>
          <p:nvPr/>
        </p:nvSpPr>
        <p:spPr bwMode="auto">
          <a:xfrm>
            <a:off x="7669783" y="1183432"/>
            <a:ext cx="1217613" cy="16572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134" name="Rectangle 52"/>
          <p:cNvSpPr>
            <a:spLocks noChangeArrowheads="1"/>
          </p:cNvSpPr>
          <p:nvPr/>
        </p:nvSpPr>
        <p:spPr bwMode="auto">
          <a:xfrm>
            <a:off x="6377880" y="2067670"/>
            <a:ext cx="2514600" cy="629999"/>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b="1" dirty="0">
              <a:solidFill>
                <a:srgbClr val="0033CC"/>
              </a:solidFill>
              <a:latin typeface="Calibri" pitchFamily="34" charset="0"/>
              <a:cs typeface="Calibri" pitchFamily="34" charset="0"/>
            </a:endParaRPr>
          </a:p>
          <a:p>
            <a:pPr>
              <a:defRPr/>
            </a:pPr>
            <a:r>
              <a:rPr lang="en-US" altLang="en-US" sz="1050" b="1" dirty="0" smtClean="0">
                <a:solidFill>
                  <a:srgbClr val="0033CC"/>
                </a:solidFill>
                <a:latin typeface="Calibri" pitchFamily="34" charset="0"/>
                <a:cs typeface="Calibri" pitchFamily="34" charset="0"/>
              </a:rPr>
              <a:t>TEAM MEMBERS</a:t>
            </a:r>
            <a:r>
              <a:rPr lang="en-US" altLang="en-US" sz="1050" b="1" dirty="0" smtClean="0">
                <a:latin typeface="Calibri" pitchFamily="34" charset="0"/>
                <a:cs typeface="Calibri" pitchFamily="34" charset="0"/>
              </a:rPr>
              <a:t>: </a:t>
            </a:r>
            <a:r>
              <a:rPr lang="en-US" altLang="en-US" sz="1050" b="1" dirty="0" err="1" smtClean="0">
                <a:latin typeface="Calibri" pitchFamily="34" charset="0"/>
                <a:cs typeface="Calibri" pitchFamily="34" charset="0"/>
              </a:rPr>
              <a:t>Kalubai</a:t>
            </a:r>
            <a:r>
              <a:rPr lang="en-US" altLang="en-US" sz="1050" b="1" dirty="0" smtClean="0">
                <a:latin typeface="Calibri" pitchFamily="34" charset="0"/>
                <a:cs typeface="Calibri" pitchFamily="34" charset="0"/>
              </a:rPr>
              <a:t>  </a:t>
            </a:r>
            <a:r>
              <a:rPr lang="en-US" altLang="en-US" sz="1050" b="1" dirty="0" err="1" smtClean="0">
                <a:latin typeface="Calibri" pitchFamily="34" charset="0"/>
                <a:cs typeface="Calibri" pitchFamily="34" charset="0"/>
              </a:rPr>
              <a:t>Ovhal</a:t>
            </a:r>
            <a:r>
              <a:rPr lang="en-US" altLang="en-US" sz="1050" b="1" dirty="0" smtClean="0">
                <a:latin typeface="Calibri" pitchFamily="34" charset="0"/>
                <a:cs typeface="Calibri" pitchFamily="34" charset="0"/>
              </a:rPr>
              <a:t>, </a:t>
            </a:r>
          </a:p>
          <a:p>
            <a:pPr>
              <a:defRPr/>
            </a:pPr>
            <a:r>
              <a:rPr lang="en-US" altLang="en-US" sz="1050" b="1" dirty="0" smtClean="0">
                <a:latin typeface="Calibri" pitchFamily="34" charset="0"/>
                <a:cs typeface="Calibri" pitchFamily="34" charset="0"/>
              </a:rPr>
              <a:t>                                  Mohan Kate</a:t>
            </a:r>
          </a:p>
          <a:p>
            <a:pPr>
              <a:defRPr/>
            </a:pPr>
            <a:endParaRPr lang="en-US" altLang="en-US" sz="1050" b="1" dirty="0">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dirty="0">
              <a:latin typeface="Calibri" pitchFamily="34" charset="0"/>
              <a:cs typeface="Calibri" pitchFamily="34" charset="0"/>
            </a:endParaRPr>
          </a:p>
        </p:txBody>
      </p:sp>
      <p:sp>
        <p:nvSpPr>
          <p:cNvPr id="135" name="Rectangle 55"/>
          <p:cNvSpPr>
            <a:spLocks noChangeArrowheads="1"/>
          </p:cNvSpPr>
          <p:nvPr/>
        </p:nvSpPr>
        <p:spPr bwMode="auto">
          <a:xfrm>
            <a:off x="6374383" y="2697668"/>
            <a:ext cx="2513013" cy="625715"/>
          </a:xfrm>
          <a:prstGeom prst="rect">
            <a:avLst/>
          </a:prstGeom>
          <a:noFill/>
          <a:ln w="9525">
            <a:solidFill>
              <a:schemeClr val="tx1"/>
            </a:solidFill>
            <a:miter lim="800000"/>
            <a:headEnd/>
            <a:tailEnd/>
          </a:ln>
          <a:extLst/>
        </p:spPr>
        <p:txBody>
          <a:bodyPr wrap="none" anchor="ctr"/>
          <a:lstStyle/>
          <a:p>
            <a:pPr>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a:t>
            </a:r>
            <a:r>
              <a:rPr lang="en-US" altLang="en-US" sz="1050" b="1" dirty="0" smtClean="0">
                <a:latin typeface="Calibri" pitchFamily="34" charset="0"/>
                <a:cs typeface="Calibri" pitchFamily="34" charset="0"/>
              </a:rPr>
              <a:t>1) To reduce in house rejection</a:t>
            </a:r>
          </a:p>
          <a:p>
            <a:pPr>
              <a:defRPr/>
            </a:pPr>
            <a:r>
              <a:rPr lang="en-US" altLang="en-US" sz="1050" b="1" dirty="0">
                <a:latin typeface="Calibri" pitchFamily="34" charset="0"/>
                <a:cs typeface="Calibri" pitchFamily="34" charset="0"/>
              </a:rPr>
              <a:t> </a:t>
            </a:r>
            <a:r>
              <a:rPr lang="en-US" altLang="en-US" sz="1050" b="1" dirty="0" smtClean="0">
                <a:latin typeface="Calibri" pitchFamily="34" charset="0"/>
                <a:cs typeface="Calibri" pitchFamily="34" charset="0"/>
              </a:rPr>
              <a:t>                    </a:t>
            </a:r>
            <a:endParaRPr lang="en-US" altLang="en-US" sz="1050" b="1" dirty="0">
              <a:latin typeface="Calibri" pitchFamily="34" charset="0"/>
              <a:cs typeface="Calibri" pitchFamily="34" charset="0"/>
            </a:endParaRPr>
          </a:p>
        </p:txBody>
      </p:sp>
      <p:sp>
        <p:nvSpPr>
          <p:cNvPr id="136" name="Rectangle 57"/>
          <p:cNvSpPr>
            <a:spLocks noChangeArrowheads="1"/>
          </p:cNvSpPr>
          <p:nvPr/>
        </p:nvSpPr>
        <p:spPr bwMode="auto">
          <a:xfrm>
            <a:off x="6366445" y="2697908"/>
            <a:ext cx="2513012" cy="619125"/>
          </a:xfrm>
          <a:prstGeom prst="rect">
            <a:avLst/>
          </a:prstGeom>
          <a:noFill/>
          <a:ln w="9525">
            <a:solidFill>
              <a:schemeClr val="tx1"/>
            </a:solidFill>
            <a:miter lim="800000"/>
            <a:headEnd/>
            <a:tailEnd/>
          </a:ln>
          <a:extLst/>
        </p:spPr>
        <p:txBody>
          <a:bodyPr/>
          <a:lstStyle/>
          <a:p>
            <a:pPr>
              <a:spcBef>
                <a:spcPct val="20000"/>
              </a:spcBef>
              <a:defRPr/>
            </a:pPr>
            <a:endParaRPr lang="en-US" altLang="en-US" sz="1050" dirty="0">
              <a:solidFill>
                <a:prstClr val="black"/>
              </a:solidFill>
              <a:latin typeface="Calibri" pitchFamily="34" charset="0"/>
              <a:cs typeface="Calibri" pitchFamily="34" charset="0"/>
            </a:endParaRPr>
          </a:p>
        </p:txBody>
      </p:sp>
      <p:sp>
        <p:nvSpPr>
          <p:cNvPr id="137" name="Rectangle 59"/>
          <p:cNvSpPr>
            <a:spLocks noChangeArrowheads="1"/>
          </p:cNvSpPr>
          <p:nvPr/>
        </p:nvSpPr>
        <p:spPr bwMode="auto">
          <a:xfrm>
            <a:off x="40257" y="5995146"/>
            <a:ext cx="3048000" cy="230187"/>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latin typeface="Calibri" pitchFamily="34" charset="0"/>
                <a:cs typeface="Calibri" pitchFamily="34" charset="0"/>
              </a:rPr>
              <a:t> </a:t>
            </a:r>
            <a:r>
              <a:rPr lang="en-US" altLang="en-US" sz="1050" dirty="0" err="1" smtClean="0">
                <a:latin typeface="Calibri" pitchFamily="34" charset="0"/>
                <a:cs typeface="Calibri" pitchFamily="34" charset="0"/>
              </a:rPr>
              <a:t>Janardhan</a:t>
            </a:r>
            <a:r>
              <a:rPr lang="en-US" altLang="en-US" sz="1050" dirty="0" smtClean="0">
                <a:latin typeface="Calibri" pitchFamily="34" charset="0"/>
                <a:cs typeface="Calibri" pitchFamily="34" charset="0"/>
              </a:rPr>
              <a:t> </a:t>
            </a:r>
            <a:r>
              <a:rPr lang="en-US" altLang="en-US" sz="1050" dirty="0" err="1" smtClean="0">
                <a:latin typeface="Calibri" pitchFamily="34" charset="0"/>
                <a:cs typeface="Calibri" pitchFamily="34" charset="0"/>
              </a:rPr>
              <a:t>Sathe</a:t>
            </a:r>
            <a:endParaRPr lang="en-US" altLang="en-US" sz="1050" dirty="0">
              <a:latin typeface="Calibri" pitchFamily="34" charset="0"/>
              <a:cs typeface="Calibri" pitchFamily="34" charset="0"/>
            </a:endParaRPr>
          </a:p>
        </p:txBody>
      </p:sp>
      <p:sp>
        <p:nvSpPr>
          <p:cNvPr id="138" name="Rectangle 60"/>
          <p:cNvSpPr>
            <a:spLocks noChangeArrowheads="1"/>
          </p:cNvSpPr>
          <p:nvPr/>
        </p:nvSpPr>
        <p:spPr bwMode="auto">
          <a:xfrm>
            <a:off x="40257" y="5755433"/>
            <a:ext cx="3041650" cy="2397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a:t>
            </a:r>
            <a:r>
              <a:rPr lang="en-US" altLang="en-US" sz="1050" b="1" dirty="0" smtClean="0">
                <a:solidFill>
                  <a:srgbClr val="0000CC"/>
                </a:solidFill>
                <a:latin typeface="Calibri" pitchFamily="34" charset="0"/>
                <a:cs typeface="Calibri" pitchFamily="34" charset="0"/>
              </a:rPr>
              <a:t>BY: </a:t>
            </a:r>
            <a:r>
              <a:rPr lang="en-US" altLang="en-US" sz="1050" b="1" dirty="0" err="1" smtClean="0">
                <a:solidFill>
                  <a:srgbClr val="0000CC"/>
                </a:solidFill>
                <a:latin typeface="Calibri" pitchFamily="34" charset="0"/>
                <a:cs typeface="Calibri" pitchFamily="34" charset="0"/>
              </a:rPr>
              <a:t>Kalubai</a:t>
            </a:r>
            <a:r>
              <a:rPr lang="en-US" altLang="en-US" sz="1050" b="1" dirty="0" smtClean="0">
                <a:solidFill>
                  <a:srgbClr val="0000CC"/>
                </a:solidFill>
                <a:latin typeface="Calibri" pitchFamily="34" charset="0"/>
                <a:cs typeface="Calibri" pitchFamily="34" charset="0"/>
              </a:rPr>
              <a:t> </a:t>
            </a:r>
            <a:r>
              <a:rPr lang="en-US" altLang="en-US" sz="1050" b="1" dirty="0" err="1" smtClean="0">
                <a:solidFill>
                  <a:srgbClr val="0000CC"/>
                </a:solidFill>
                <a:latin typeface="Calibri" pitchFamily="34" charset="0"/>
                <a:cs typeface="Calibri" pitchFamily="34" charset="0"/>
              </a:rPr>
              <a:t>Ovhal</a:t>
            </a:r>
            <a:endParaRPr lang="en-US" altLang="en-US" sz="1050" dirty="0">
              <a:solidFill>
                <a:srgbClr val="0033CC"/>
              </a:solidFill>
              <a:latin typeface="Calibri" pitchFamily="34" charset="0"/>
              <a:cs typeface="Calibri" pitchFamily="34" charset="0"/>
            </a:endParaRPr>
          </a:p>
        </p:txBody>
      </p:sp>
      <p:sp>
        <p:nvSpPr>
          <p:cNvPr id="139" name="Rectangle 61"/>
          <p:cNvSpPr>
            <a:spLocks noChangeArrowheads="1"/>
          </p:cNvSpPr>
          <p:nvPr/>
        </p:nvSpPr>
        <p:spPr bwMode="auto">
          <a:xfrm>
            <a:off x="40258" y="5526832"/>
            <a:ext cx="3046413" cy="228600"/>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 28/11/2016</a:t>
            </a:r>
            <a:endParaRPr lang="en-US" altLang="en-US" sz="1050" dirty="0">
              <a:latin typeface="Calibri" pitchFamily="34" charset="0"/>
              <a:cs typeface="Calibri" pitchFamily="34" charset="0"/>
            </a:endParaRPr>
          </a:p>
        </p:txBody>
      </p:sp>
      <p:sp>
        <p:nvSpPr>
          <p:cNvPr id="140" name="Rectangle 62"/>
          <p:cNvSpPr>
            <a:spLocks noChangeArrowheads="1"/>
          </p:cNvSpPr>
          <p:nvPr/>
        </p:nvSpPr>
        <p:spPr bwMode="auto">
          <a:xfrm>
            <a:off x="46607" y="3621832"/>
            <a:ext cx="3049588" cy="15240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cs typeface="Arial" charset="0"/>
              </a:rPr>
              <a:t>WHY - WHY ANALYSIS :-</a:t>
            </a:r>
            <a:r>
              <a:rPr lang="en-US" altLang="en-US" sz="1050" b="1" dirty="0">
                <a:solidFill>
                  <a:srgbClr val="0000FF"/>
                </a:solidFill>
                <a:latin typeface="Calibri" pitchFamily="34" charset="0"/>
                <a:cs typeface="Arial" charset="0"/>
              </a:rPr>
              <a:t> </a:t>
            </a:r>
          </a:p>
          <a:p>
            <a:pPr>
              <a:defRPr/>
            </a:pPr>
            <a:r>
              <a:rPr lang="en-US" altLang="en-US" sz="1050" b="1" dirty="0">
                <a:solidFill>
                  <a:srgbClr val="0000FF"/>
                </a:solidFill>
                <a:latin typeface="Calibri" pitchFamily="34" charset="0"/>
                <a:cs typeface="Arial" charset="0"/>
              </a:rPr>
              <a:t>Why1</a:t>
            </a:r>
            <a:r>
              <a:rPr lang="en-US" sz="1050" b="1" dirty="0">
                <a:solidFill>
                  <a:srgbClr val="0000CC"/>
                </a:solidFill>
                <a:latin typeface="Calibri" pitchFamily="34" charset="0"/>
                <a:cs typeface="Arial" charset="0"/>
              </a:rPr>
              <a:t> </a:t>
            </a:r>
            <a:r>
              <a:rPr lang="en-US" sz="1050" b="1" dirty="0" smtClean="0">
                <a:solidFill>
                  <a:srgbClr val="0033CC"/>
                </a:solidFill>
                <a:latin typeface="Calibri" pitchFamily="34" charset="0"/>
                <a:cs typeface="Arial" charset="0"/>
              </a:rPr>
              <a:t>: </a:t>
            </a:r>
            <a:r>
              <a:rPr lang="en-US" sz="1050" b="1" dirty="0" smtClean="0">
                <a:latin typeface="Calibri" pitchFamily="34" charset="0"/>
                <a:cs typeface="Arial" charset="0"/>
              </a:rPr>
              <a:t>A285 body damage in Number punching                    operation</a:t>
            </a:r>
            <a:r>
              <a:rPr lang="en-US" sz="1050" b="1" dirty="0" smtClean="0">
                <a:cs typeface="Arial" charset="0"/>
              </a:rPr>
              <a:t> </a:t>
            </a:r>
            <a:endParaRPr lang="en-US" sz="1050" dirty="0">
              <a:cs typeface="Arial" charset="0"/>
            </a:endParaRPr>
          </a:p>
          <a:p>
            <a:pPr>
              <a:defRPr/>
            </a:pPr>
            <a:r>
              <a:rPr lang="en-US" sz="1050" b="1" dirty="0" smtClean="0">
                <a:solidFill>
                  <a:srgbClr val="0000CC"/>
                </a:solidFill>
                <a:latin typeface="Calibri" pitchFamily="34" charset="0"/>
                <a:cs typeface="Arial" charset="0"/>
              </a:rPr>
              <a:t>Why2: </a:t>
            </a:r>
            <a:r>
              <a:rPr lang="en-US" sz="1050" b="1" dirty="0" smtClean="0">
                <a:latin typeface="Calibri" pitchFamily="34" charset="0"/>
                <a:cs typeface="Arial" charset="0"/>
              </a:rPr>
              <a:t>Number punching fixture position not fix</a:t>
            </a:r>
            <a:endParaRPr lang="en-US" altLang="en-US" sz="1050" dirty="0" smtClean="0">
              <a:latin typeface="Calibri" pitchFamily="34" charset="0"/>
            </a:endParaRPr>
          </a:p>
          <a:p>
            <a:pPr>
              <a:defRPr/>
            </a:pPr>
            <a:r>
              <a:rPr lang="en-US" altLang="en-US" sz="1050" b="1" dirty="0" smtClean="0">
                <a:solidFill>
                  <a:srgbClr val="0000FF"/>
                </a:solidFill>
                <a:latin typeface="Calibri" pitchFamily="34" charset="0"/>
                <a:cs typeface="Arial" charset="0"/>
              </a:rPr>
              <a:t>Why3: </a:t>
            </a:r>
            <a:r>
              <a:rPr lang="en-US" altLang="en-US" sz="1050" b="1" dirty="0" smtClean="0">
                <a:latin typeface="Calibri" pitchFamily="34" charset="0"/>
                <a:cs typeface="Arial" charset="0"/>
              </a:rPr>
              <a:t>Give fix position for number punching </a:t>
            </a:r>
          </a:p>
          <a:p>
            <a:pPr>
              <a:defRPr/>
            </a:pPr>
            <a:r>
              <a:rPr lang="en-US" altLang="en-US" sz="1050" b="1" dirty="0" smtClean="0">
                <a:solidFill>
                  <a:srgbClr val="0000FF"/>
                </a:solidFill>
                <a:latin typeface="Calibri" pitchFamily="34" charset="0"/>
                <a:cs typeface="Arial" charset="0"/>
              </a:rPr>
              <a:t>Why4: </a:t>
            </a:r>
            <a:r>
              <a:rPr lang="en-US" altLang="en-US" sz="1050" b="1" dirty="0" smtClean="0">
                <a:latin typeface="Calibri" pitchFamily="34" charset="0"/>
                <a:cs typeface="Arial" charset="0"/>
              </a:rPr>
              <a:t>No. punching fixture not fixed</a:t>
            </a:r>
          </a:p>
        </p:txBody>
      </p:sp>
      <p:sp>
        <p:nvSpPr>
          <p:cNvPr id="141" name="Rectangle 63"/>
          <p:cNvSpPr>
            <a:spLocks noChangeArrowheads="1"/>
          </p:cNvSpPr>
          <p:nvPr/>
        </p:nvSpPr>
        <p:spPr bwMode="auto">
          <a:xfrm>
            <a:off x="3093021" y="3621833"/>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RESULT </a:t>
            </a:r>
            <a:r>
              <a:rPr lang="en-US" altLang="en-US" sz="1050" b="1" dirty="0" smtClean="0">
                <a:solidFill>
                  <a:srgbClr val="0000CC"/>
                </a:solidFill>
                <a:latin typeface="Calibri" pitchFamily="34" charset="0"/>
                <a:cs typeface="Calibri" pitchFamily="34" charset="0"/>
              </a:rPr>
              <a:t>:-</a:t>
            </a:r>
          </a:p>
          <a:p>
            <a:pPr>
              <a:defRPr/>
            </a:pPr>
            <a:r>
              <a:rPr lang="en-US" altLang="en-US" sz="1050" b="1" dirty="0">
                <a:solidFill>
                  <a:srgbClr val="0000CC"/>
                </a:solidFill>
                <a:latin typeface="Calibri" pitchFamily="34" charset="0"/>
                <a:cs typeface="Calibri" pitchFamily="34" charset="0"/>
              </a:rPr>
              <a:t> </a:t>
            </a:r>
            <a:r>
              <a:rPr lang="en-US" altLang="en-US" sz="1050" b="1" dirty="0" smtClean="0">
                <a:solidFill>
                  <a:srgbClr val="0000CC"/>
                </a:solidFill>
                <a:latin typeface="Calibri" pitchFamily="34" charset="0"/>
                <a:cs typeface="Calibri" pitchFamily="34" charset="0"/>
              </a:rPr>
              <a:t>               </a:t>
            </a:r>
            <a:r>
              <a:rPr lang="en-US" altLang="en-US" sz="1050" b="1" dirty="0" smtClean="0">
                <a:latin typeface="Calibri" pitchFamily="34" charset="0"/>
                <a:cs typeface="Calibri" pitchFamily="34" charset="0"/>
              </a:rPr>
              <a:t>1) Zero in-house rejection</a:t>
            </a:r>
            <a:endParaRPr lang="en-US" altLang="en-US" sz="1050" b="1" dirty="0">
              <a:latin typeface="Calibri" pitchFamily="34" charset="0"/>
              <a:cs typeface="Calibri" pitchFamily="34" charset="0"/>
            </a:endParaRPr>
          </a:p>
          <a:p>
            <a:pPr>
              <a:defRPr/>
            </a:pPr>
            <a:endParaRPr lang="en-US" altLang="en-US" sz="1050" b="1" dirty="0">
              <a:latin typeface="Calibri" pitchFamily="34" charset="0"/>
              <a:cs typeface="Calibri" pitchFamily="34" charset="0"/>
            </a:endParaRPr>
          </a:p>
        </p:txBody>
      </p:sp>
      <p:sp>
        <p:nvSpPr>
          <p:cNvPr id="142" name="Rectangle 85"/>
          <p:cNvSpPr>
            <a:spLocks noChangeArrowheads="1"/>
          </p:cNvSpPr>
          <p:nvPr/>
        </p:nvSpPr>
        <p:spPr bwMode="auto">
          <a:xfrm>
            <a:off x="6366445" y="3317032"/>
            <a:ext cx="2513012" cy="2286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143" name="Line 83"/>
          <p:cNvSpPr>
            <a:spLocks noChangeShapeType="1"/>
          </p:cNvSpPr>
          <p:nvPr/>
        </p:nvSpPr>
        <p:spPr bwMode="auto">
          <a:xfrm>
            <a:off x="6214045" y="1943846"/>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4" name="Line 86"/>
          <p:cNvSpPr>
            <a:spLocks noChangeShapeType="1"/>
          </p:cNvSpPr>
          <p:nvPr/>
        </p:nvSpPr>
        <p:spPr bwMode="auto">
          <a:xfrm>
            <a:off x="6214045" y="1869232"/>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5" name="Line 87"/>
          <p:cNvSpPr>
            <a:spLocks noChangeShapeType="1"/>
          </p:cNvSpPr>
          <p:nvPr/>
        </p:nvSpPr>
        <p:spPr bwMode="auto">
          <a:xfrm>
            <a:off x="6214045" y="2116882"/>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146" name="Rectangle 88"/>
          <p:cNvSpPr>
            <a:spLocks noChangeArrowheads="1"/>
          </p:cNvSpPr>
          <p:nvPr/>
        </p:nvSpPr>
        <p:spPr bwMode="auto">
          <a:xfrm>
            <a:off x="6366445" y="3545632"/>
            <a:ext cx="2513012" cy="1322388"/>
          </a:xfrm>
          <a:prstGeom prst="rect">
            <a:avLst/>
          </a:prstGeom>
          <a:noFill/>
          <a:ln>
            <a:solidFill>
              <a:schemeClr val="tx1"/>
            </a:solidFill>
          </a:ln>
          <a:extLst/>
        </p:spPr>
        <p:txBody>
          <a:bodyPr/>
          <a:lstStyle/>
          <a:p>
            <a:pPr>
              <a:defRPr/>
            </a:pPr>
            <a:r>
              <a:rPr lang="en-US" sz="1050" b="1" dirty="0">
                <a:solidFill>
                  <a:srgbClr val="0000CC"/>
                </a:solidFill>
                <a:latin typeface="Calibri"/>
                <a:cs typeface="Arial" charset="0"/>
              </a:rPr>
              <a:t>WHAT TO DO</a:t>
            </a:r>
            <a:r>
              <a:rPr lang="en-US" sz="1050" b="1" dirty="0" smtClean="0">
                <a:solidFill>
                  <a:srgbClr val="0000CC"/>
                </a:solidFill>
                <a:latin typeface="Calibri"/>
                <a:cs typeface="Arial" charset="0"/>
              </a:rPr>
              <a:t>:-</a:t>
            </a:r>
            <a:r>
              <a:rPr lang="en-US" sz="1050" b="1" dirty="0" smtClean="0">
                <a:latin typeface="Calibri"/>
                <a:cs typeface="Arial" charset="0"/>
              </a:rPr>
              <a:t>Modify fixture</a:t>
            </a:r>
            <a:endParaRPr lang="en-US" sz="1050" dirty="0">
              <a:latin typeface="Arial" charset="0"/>
              <a:cs typeface="Arial" charset="0"/>
            </a:endParaRPr>
          </a:p>
          <a:p>
            <a:pPr>
              <a:defRPr/>
            </a:pPr>
            <a:endParaRPr lang="en-US" sz="1050" b="1" dirty="0">
              <a:solidFill>
                <a:srgbClr val="0000CC"/>
              </a:solidFill>
              <a:latin typeface="Calibri"/>
              <a:cs typeface="Arial" charset="0"/>
            </a:endParaRPr>
          </a:p>
          <a:p>
            <a:pPr>
              <a:defRPr/>
            </a:pPr>
            <a:r>
              <a:rPr lang="en-US" sz="1050" b="1" dirty="0">
                <a:solidFill>
                  <a:srgbClr val="0000CC"/>
                </a:solidFill>
                <a:latin typeface="Calibri"/>
                <a:cs typeface="Arial" charset="0"/>
              </a:rPr>
              <a:t>HOW TO </a:t>
            </a:r>
            <a:r>
              <a:rPr lang="en-US" sz="1050" b="1" dirty="0" smtClean="0">
                <a:solidFill>
                  <a:srgbClr val="0000CC"/>
                </a:solidFill>
                <a:latin typeface="Calibri"/>
                <a:cs typeface="Arial" charset="0"/>
              </a:rPr>
              <a:t>DO: </a:t>
            </a:r>
            <a:r>
              <a:rPr lang="en-US" sz="1050" b="1" dirty="0" smtClean="0">
                <a:latin typeface="Calibri"/>
                <a:cs typeface="Arial" charset="0"/>
              </a:rPr>
              <a:t>Give fix position </a:t>
            </a:r>
            <a:endParaRPr lang="en-US" sz="1050" b="1" dirty="0">
              <a:latin typeface="Calibri"/>
              <a:cs typeface="Arial" charset="0"/>
            </a:endParaRPr>
          </a:p>
          <a:p>
            <a:pPr>
              <a:defRPr/>
            </a:pPr>
            <a:endParaRPr lang="en-US" sz="1050" b="1" dirty="0" smtClean="0">
              <a:solidFill>
                <a:srgbClr val="0000CC"/>
              </a:solidFill>
              <a:latin typeface="Calibri"/>
              <a:cs typeface="Arial" charset="0"/>
            </a:endParaRPr>
          </a:p>
          <a:p>
            <a:pPr>
              <a:defRPr/>
            </a:pPr>
            <a:r>
              <a:rPr lang="en-US" sz="1050" b="1" dirty="0" smtClean="0">
                <a:solidFill>
                  <a:srgbClr val="0000CC"/>
                </a:solidFill>
                <a:latin typeface="Calibri"/>
                <a:cs typeface="Arial" charset="0"/>
              </a:rPr>
              <a:t>FREQUENCY :-</a:t>
            </a:r>
            <a:endParaRPr lang="en-US" sz="1050" dirty="0">
              <a:latin typeface="Arial" charset="0"/>
              <a:cs typeface="Arial" charset="0"/>
            </a:endParaRPr>
          </a:p>
        </p:txBody>
      </p:sp>
      <p:sp>
        <p:nvSpPr>
          <p:cNvPr id="147" name="TextBox 4"/>
          <p:cNvSpPr txBox="1">
            <a:spLocks noChangeArrowheads="1"/>
          </p:cNvSpPr>
          <p:nvPr/>
        </p:nvSpPr>
        <p:spPr bwMode="auto">
          <a:xfrm>
            <a:off x="1070546" y="199182"/>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a:solidFill>
                  <a:srgbClr val="000000"/>
                </a:solidFill>
                <a:latin typeface="Calibri" pitchFamily="34" charset="0"/>
                <a:cs typeface="Calibri" pitchFamily="34" charset="0"/>
              </a:rPr>
              <a:t>P15</a:t>
            </a:r>
          </a:p>
        </p:txBody>
      </p:sp>
      <p:sp>
        <p:nvSpPr>
          <p:cNvPr id="148" name="Rectangle 82"/>
          <p:cNvSpPr>
            <a:spLocks noChangeArrowheads="1"/>
          </p:cNvSpPr>
          <p:nvPr/>
        </p:nvSpPr>
        <p:spPr bwMode="auto">
          <a:xfrm>
            <a:off x="40257" y="5145832"/>
            <a:ext cx="3048000" cy="381000"/>
          </a:xfrm>
          <a:prstGeom prst="rect">
            <a:avLst/>
          </a:prstGeom>
          <a:noFill/>
          <a:ln w="9525">
            <a:solidFill>
              <a:schemeClr val="tx1"/>
            </a:solidFill>
            <a:miter lim="800000"/>
            <a:headEnd/>
            <a:tailEnd/>
          </a:ln>
        </p:spPr>
        <p:txBody>
          <a:bodyPr/>
          <a:lstStyle/>
          <a:p>
            <a:pPr>
              <a:defRPr/>
            </a:pPr>
            <a:r>
              <a:rPr lang="en-US" sz="1050" b="1" dirty="0">
                <a:solidFill>
                  <a:srgbClr val="0000FF"/>
                </a:solidFill>
                <a:latin typeface="Calibri" pitchFamily="34" charset="0"/>
                <a:cs typeface="Arial" charset="0"/>
              </a:rPr>
              <a:t>ROOT CAUSE </a:t>
            </a:r>
            <a:r>
              <a:rPr lang="en-US" sz="1050" b="1" dirty="0" smtClean="0">
                <a:solidFill>
                  <a:srgbClr val="0000FF"/>
                </a:solidFill>
                <a:latin typeface="Calibri" pitchFamily="34" charset="0"/>
                <a:cs typeface="Arial" charset="0"/>
              </a:rPr>
              <a:t>: </a:t>
            </a:r>
            <a:r>
              <a:rPr lang="en-US" sz="1050" b="1" dirty="0" smtClean="0">
                <a:solidFill>
                  <a:srgbClr val="FF0000"/>
                </a:solidFill>
                <a:latin typeface="Calibri" pitchFamily="34" charset="0"/>
                <a:cs typeface="Arial" charset="0"/>
              </a:rPr>
              <a:t>No. punching fixture not fixed </a:t>
            </a:r>
          </a:p>
          <a:p>
            <a:pPr>
              <a:defRPr/>
            </a:pPr>
            <a:endParaRPr lang="en-US" altLang="en-US" sz="1050" dirty="0">
              <a:latin typeface="Calibri" pitchFamily="34" charset="0"/>
              <a:cs typeface="Arial" charset="0"/>
            </a:endParaRPr>
          </a:p>
        </p:txBody>
      </p:sp>
      <p:cxnSp>
        <p:nvCxnSpPr>
          <p:cNvPr id="149" name="Straight Connector 148"/>
          <p:cNvCxnSpPr/>
          <p:nvPr/>
        </p:nvCxnSpPr>
        <p:spPr>
          <a:xfrm>
            <a:off x="40257" y="6441232"/>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0" name="Slide Number Placeholder 3"/>
          <p:cNvSpPr>
            <a:spLocks noGrp="1"/>
          </p:cNvSpPr>
          <p:nvPr>
            <p:ph type="sldNum" sz="quarter" idx="10"/>
          </p:nvPr>
        </p:nvSpPr>
        <p:spPr>
          <a:xfrm>
            <a:off x="8498457" y="6441232"/>
            <a:ext cx="304800"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7A8B24-C6CD-4D26-852A-400E11E1B947}" type="slidenum">
              <a:rPr lang="en-US" altLang="en-US"/>
              <a:pPr/>
              <a:t>1</a:t>
            </a:fld>
            <a:endParaRPr lang="en-US" altLang="en-US"/>
          </a:p>
        </p:txBody>
      </p:sp>
      <p:sp>
        <p:nvSpPr>
          <p:cNvPr id="152" name="Rectangle 47"/>
          <p:cNvSpPr>
            <a:spLocks noChangeArrowheads="1"/>
          </p:cNvSpPr>
          <p:nvPr/>
        </p:nvSpPr>
        <p:spPr bwMode="auto">
          <a:xfrm>
            <a:off x="6366445" y="191527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153" name="Rectangle 51"/>
          <p:cNvSpPr>
            <a:spLocks noChangeArrowheads="1"/>
          </p:cNvSpPr>
          <p:nvPr/>
        </p:nvSpPr>
        <p:spPr bwMode="auto">
          <a:xfrm>
            <a:off x="7661845" y="1920032"/>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1/1/2017</a:t>
            </a:r>
            <a:endParaRPr lang="en-US" sz="1050" dirty="0">
              <a:solidFill>
                <a:prstClr val="black"/>
              </a:solidFill>
              <a:latin typeface="Calibri" pitchFamily="34" charset="0"/>
              <a:cs typeface="Calibri" pitchFamily="34" charset="0"/>
            </a:endParaRPr>
          </a:p>
        </p:txBody>
      </p:sp>
      <p:sp>
        <p:nvSpPr>
          <p:cNvPr id="154" name="Rectangle 47"/>
          <p:cNvSpPr>
            <a:spLocks noChangeArrowheads="1"/>
          </p:cNvSpPr>
          <p:nvPr/>
        </p:nvSpPr>
        <p:spPr bwMode="auto">
          <a:xfrm>
            <a:off x="6366445" y="1761282"/>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155" name="Rectangle 49"/>
          <p:cNvSpPr>
            <a:spLocks noChangeArrowheads="1"/>
          </p:cNvSpPr>
          <p:nvPr/>
        </p:nvSpPr>
        <p:spPr bwMode="auto">
          <a:xfrm>
            <a:off x="7660258" y="1577132"/>
            <a:ext cx="1217613" cy="196850"/>
          </a:xfrm>
          <a:prstGeom prst="rect">
            <a:avLst/>
          </a:prstGeom>
          <a:noFill/>
          <a:ln w="9525">
            <a:solidFill>
              <a:schemeClr val="tx1"/>
            </a:solidFill>
            <a:miter lim="800000"/>
            <a:headEnd/>
            <a:tailEnd/>
          </a:ln>
          <a:extLst/>
        </p:spPr>
        <p:txBody>
          <a:bodyPr wrap="none" anchor="ctr"/>
          <a:lstStyle/>
          <a:p>
            <a:pPr>
              <a:defRPr/>
            </a:pPr>
            <a:r>
              <a:rPr lang="en-US" sz="1050" dirty="0">
                <a:solidFill>
                  <a:prstClr val="black"/>
                </a:solidFill>
                <a:latin typeface="Calibri" pitchFamily="34" charset="0"/>
                <a:cs typeface="Calibri" pitchFamily="34" charset="0"/>
              </a:rPr>
              <a:t>0</a:t>
            </a:r>
            <a:r>
              <a:rPr lang="en-US" sz="1050" dirty="0" smtClean="0">
                <a:solidFill>
                  <a:prstClr val="black"/>
                </a:solidFill>
                <a:latin typeface="Calibri" pitchFamily="34" charset="0"/>
                <a:cs typeface="Calibri" pitchFamily="34" charset="0"/>
              </a:rPr>
              <a:t>3/12/2016</a:t>
            </a:r>
            <a:endParaRPr lang="en-US" sz="1050" dirty="0">
              <a:solidFill>
                <a:prstClr val="black"/>
              </a:solidFill>
              <a:latin typeface="Calibri" pitchFamily="34" charset="0"/>
              <a:cs typeface="Calibri" pitchFamily="34" charset="0"/>
            </a:endParaRPr>
          </a:p>
        </p:txBody>
      </p:sp>
      <p:sp>
        <p:nvSpPr>
          <p:cNvPr id="156" name="Rectangle 51"/>
          <p:cNvSpPr>
            <a:spLocks noChangeArrowheads="1"/>
          </p:cNvSpPr>
          <p:nvPr/>
        </p:nvSpPr>
        <p:spPr bwMode="auto">
          <a:xfrm>
            <a:off x="7661845" y="1761282"/>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30/12/2016</a:t>
            </a:r>
            <a:endParaRPr lang="en-US" sz="1050" dirty="0">
              <a:solidFill>
                <a:prstClr val="black"/>
              </a:solidFill>
              <a:latin typeface="Calibri" pitchFamily="34" charset="0"/>
              <a:cs typeface="Calibri" pitchFamily="34" charset="0"/>
            </a:endParaRPr>
          </a:p>
        </p:txBody>
      </p:sp>
      <p:sp>
        <p:nvSpPr>
          <p:cNvPr id="157" name="Rectangle 45"/>
          <p:cNvSpPr>
            <a:spLocks noChangeArrowheads="1"/>
          </p:cNvSpPr>
          <p:nvPr/>
        </p:nvSpPr>
        <p:spPr bwMode="auto">
          <a:xfrm>
            <a:off x="6366445" y="1349152"/>
            <a:ext cx="1295400" cy="205755"/>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158" name="Rectangle 49"/>
          <p:cNvSpPr>
            <a:spLocks noChangeArrowheads="1"/>
          </p:cNvSpPr>
          <p:nvPr/>
        </p:nvSpPr>
        <p:spPr bwMode="auto">
          <a:xfrm>
            <a:off x="7661845" y="1349152"/>
            <a:ext cx="1217612" cy="205755"/>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30/12/2016</a:t>
            </a:r>
            <a:endParaRPr lang="en-US" sz="1050" dirty="0">
              <a:solidFill>
                <a:prstClr val="black"/>
              </a:solidFill>
              <a:latin typeface="Calibri" pitchFamily="34" charset="0"/>
              <a:cs typeface="Calibri" pitchFamily="34" charset="0"/>
            </a:endParaRPr>
          </a:p>
        </p:txBody>
      </p:sp>
      <p:sp>
        <p:nvSpPr>
          <p:cNvPr id="159" name="Rounded Rectangle 95"/>
          <p:cNvSpPr>
            <a:spLocks noChangeArrowheads="1"/>
          </p:cNvSpPr>
          <p:nvPr/>
        </p:nvSpPr>
        <p:spPr bwMode="auto">
          <a:xfrm>
            <a:off x="5447282" y="3290046"/>
            <a:ext cx="914400" cy="280987"/>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
        <p:nvSpPr>
          <p:cNvPr id="160" name="Rounded Rectangle 96"/>
          <p:cNvSpPr>
            <a:spLocks noChangeArrowheads="1"/>
          </p:cNvSpPr>
          <p:nvPr/>
        </p:nvSpPr>
        <p:spPr bwMode="auto">
          <a:xfrm>
            <a:off x="75182" y="3301157"/>
            <a:ext cx="914400" cy="280988"/>
          </a:xfrm>
          <a:prstGeom prst="roundRect">
            <a:avLst>
              <a:gd name="adj" fmla="val 16667"/>
            </a:avLst>
          </a:prstGeom>
          <a:solidFill>
            <a:srgbClr val="FF0000"/>
          </a:solidFill>
          <a:ln>
            <a:noFill/>
          </a:ln>
          <a:extLst/>
        </p:spPr>
        <p:txBody>
          <a:bodyPr>
            <a:spAutoFit/>
          </a:bodyPr>
          <a:lstStyle/>
          <a:p>
            <a:pPr algn="ctr" eaLnBrk="1" hangingPunct="1">
              <a:defRPr/>
            </a:pPr>
            <a:r>
              <a:rPr lang="en-US" altLang="en-US" sz="1050" dirty="0">
                <a:latin typeface="Calibri" pitchFamily="34" charset="0"/>
                <a:cs typeface="Calibri" pitchFamily="34" charset="0"/>
              </a:rPr>
              <a:t>Before</a:t>
            </a:r>
          </a:p>
        </p:txBody>
      </p:sp>
      <p:sp>
        <p:nvSpPr>
          <p:cNvPr id="161" name="Rectangle 34"/>
          <p:cNvSpPr>
            <a:spLocks noChangeArrowheads="1"/>
          </p:cNvSpPr>
          <p:nvPr/>
        </p:nvSpPr>
        <p:spPr bwMode="auto">
          <a:xfrm>
            <a:off x="5599682" y="421432"/>
            <a:ext cx="304800"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B</a:t>
            </a:r>
          </a:p>
        </p:txBody>
      </p:sp>
      <p:graphicFrame>
        <p:nvGraphicFramePr>
          <p:cNvPr id="162" name="Table 161"/>
          <p:cNvGraphicFramePr>
            <a:graphicFrameLocks noGrp="1"/>
          </p:cNvGraphicFramePr>
          <p:nvPr>
            <p:extLst>
              <p:ext uri="{D42A27DB-BD31-4B8C-83A1-F6EECF244321}">
                <p14:modId xmlns:p14="http://schemas.microsoft.com/office/powerpoint/2010/main" val="2193621788"/>
              </p:ext>
            </p:extLst>
          </p:nvPr>
        </p:nvGraphicFramePr>
        <p:xfrm>
          <a:off x="6366446" y="4868021"/>
          <a:ext cx="2426872" cy="1642044"/>
        </p:xfrm>
        <a:graphic>
          <a:graphicData uri="http://schemas.openxmlformats.org/drawingml/2006/table">
            <a:tbl>
              <a:tblPr firstRow="1" bandRow="1">
                <a:tableStyleId>{5C22544A-7EE6-4342-B048-85BDC9FD1C3A}</a:tableStyleId>
              </a:tblPr>
              <a:tblGrid>
                <a:gridCol w="303212"/>
                <a:gridCol w="457200"/>
                <a:gridCol w="533400"/>
                <a:gridCol w="718822"/>
                <a:gridCol w="414238"/>
              </a:tblGrid>
              <a:tr h="295331">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3779">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4614">
                <a:tc>
                  <a:txBody>
                    <a:bodyPr/>
                    <a:lstStyle/>
                    <a:p>
                      <a:pPr algn="ctr"/>
                      <a:endParaRPr lang="en-US" sz="700" dirty="0" smtClean="0">
                        <a:latin typeface="Arial" panose="020B0604020202020204" pitchFamily="34" charset="0"/>
                        <a:cs typeface="Arial" panose="020B0604020202020204" pitchFamily="34" charset="0"/>
                      </a:endParaRPr>
                    </a:p>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9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790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Rectangle 2"/>
          <p:cNvSpPr/>
          <p:nvPr/>
        </p:nvSpPr>
        <p:spPr>
          <a:xfrm>
            <a:off x="1109632" y="1809234"/>
            <a:ext cx="301686" cy="369332"/>
          </a:xfrm>
          <a:prstGeom prst="rect">
            <a:avLst/>
          </a:prstGeom>
        </p:spPr>
        <p:txBody>
          <a:bodyPr wrap="none">
            <a:spAutoFit/>
          </a:bodyPr>
          <a:lstStyle/>
          <a:p>
            <a:r>
              <a:rPr lang="en-US" altLang="en-US" b="1" dirty="0">
                <a:latin typeface="Calibri" pitchFamily="34" charset="0"/>
                <a:cs typeface="Arial" charset="0"/>
              </a:rPr>
              <a:t>: </a:t>
            </a:r>
            <a:endParaRPr lang="en-US" dirty="0"/>
          </a:p>
        </p:txBody>
      </p:sp>
      <p:pic>
        <p:nvPicPr>
          <p:cNvPr id="78" name="Picture 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1840" y="1807344"/>
            <a:ext cx="1598611" cy="1482702"/>
          </a:xfrm>
          <a:prstGeom prst="rect">
            <a:avLst/>
          </a:prstGeom>
        </p:spPr>
      </p:pic>
      <p:pic>
        <p:nvPicPr>
          <p:cNvPr id="2" name="Picture 1"/>
          <p:cNvPicPr>
            <a:picLocks noChangeAspect="1"/>
          </p:cNvPicPr>
          <p:nvPr/>
        </p:nvPicPr>
        <p:blipFill>
          <a:blip r:embed="rId5"/>
          <a:stretch>
            <a:fillRect/>
          </a:stretch>
        </p:blipFill>
        <p:spPr>
          <a:xfrm>
            <a:off x="3290518" y="4153646"/>
            <a:ext cx="2837803" cy="2155674"/>
          </a:xfrm>
          <a:prstGeom prst="rect">
            <a:avLst/>
          </a:prstGeom>
        </p:spPr>
      </p:pic>
      <p:pic>
        <p:nvPicPr>
          <p:cNvPr id="80" name="Picture 79"/>
          <p:cNvPicPr>
            <a:picLocks noChangeAspect="1"/>
          </p:cNvPicPr>
          <p:nvPr/>
        </p:nvPicPr>
        <p:blipFill rotWithShape="1">
          <a:blip r:embed="rId6" cstate="print">
            <a:extLst>
              <a:ext uri="{28A0092B-C50C-407E-A947-70E740481C1C}">
                <a14:useLocalDpi xmlns:a14="http://schemas.microsoft.com/office/drawing/2010/main" val="0"/>
              </a:ext>
            </a:extLst>
          </a:blip>
          <a:srcRect l="-2583" t="18758" r="37997" b="7103"/>
          <a:stretch/>
        </p:blipFill>
        <p:spPr>
          <a:xfrm rot="5400000">
            <a:off x="363321" y="1536119"/>
            <a:ext cx="972597" cy="1518433"/>
          </a:xfrm>
          <a:prstGeom prst="rect">
            <a:avLst/>
          </a:prstGeom>
        </p:spPr>
      </p:pic>
      <p:pic>
        <p:nvPicPr>
          <p:cNvPr id="81" name="Picture 80"/>
          <p:cNvPicPr>
            <a:picLocks noChangeAspect="1"/>
          </p:cNvPicPr>
          <p:nvPr/>
        </p:nvPicPr>
        <p:blipFill rotWithShape="1">
          <a:blip r:embed="rId7" cstate="print">
            <a:extLst>
              <a:ext uri="{28A0092B-C50C-407E-A947-70E740481C1C}">
                <a14:useLocalDpi xmlns:a14="http://schemas.microsoft.com/office/drawing/2010/main" val="0"/>
              </a:ext>
            </a:extLst>
          </a:blip>
          <a:srcRect l="27391" t="49026" r="50252" b="23253"/>
          <a:stretch/>
        </p:blipFill>
        <p:spPr>
          <a:xfrm rot="5400000">
            <a:off x="1913226" y="2420496"/>
            <a:ext cx="722278" cy="1444555"/>
          </a:xfrm>
          <a:prstGeom prst="rect">
            <a:avLst/>
          </a:prstGeom>
        </p:spPr>
      </p:pic>
      <p:sp>
        <p:nvSpPr>
          <p:cNvPr id="82" name="Oval 81"/>
          <p:cNvSpPr/>
          <p:nvPr/>
        </p:nvSpPr>
        <p:spPr>
          <a:xfrm>
            <a:off x="308787" y="2299499"/>
            <a:ext cx="959401" cy="398169"/>
          </a:xfrm>
          <a:prstGeom prst="ellipse">
            <a:avLst/>
          </a:prstGeom>
          <a:noFill/>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Oval 85"/>
          <p:cNvSpPr/>
          <p:nvPr/>
        </p:nvSpPr>
        <p:spPr>
          <a:xfrm>
            <a:off x="1812399" y="3030831"/>
            <a:ext cx="959401" cy="473082"/>
          </a:xfrm>
          <a:prstGeom prst="ellipse">
            <a:avLst/>
          </a:prstGeom>
          <a:noFill/>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89" name="Picture 2" descr="P:\Monika\Jan 2017\IMG_20170130_102039.jp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31639" t="3617" r="15574" b="13866"/>
          <a:stretch/>
        </p:blipFill>
        <p:spPr bwMode="auto">
          <a:xfrm>
            <a:off x="4837685" y="1835677"/>
            <a:ext cx="1523997" cy="1431695"/>
          </a:xfrm>
          <a:prstGeom prst="rect">
            <a:avLst/>
          </a:prstGeom>
          <a:noFill/>
          <a:extLst>
            <a:ext uri="{909E8E84-426E-40DD-AFC4-6F175D3DCCD1}">
              <a14:hiddenFill xmlns:a14="http://schemas.microsoft.com/office/drawing/2010/main">
                <a:solidFill>
                  <a:srgbClr val="FFFFFF"/>
                </a:solidFill>
              </a14:hiddenFill>
            </a:ext>
          </a:extLst>
        </p:spPr>
      </p:pic>
      <p:sp>
        <p:nvSpPr>
          <p:cNvPr id="104" name="Oval 103"/>
          <p:cNvSpPr/>
          <p:nvPr/>
        </p:nvSpPr>
        <p:spPr>
          <a:xfrm>
            <a:off x="3540591" y="2420888"/>
            <a:ext cx="959401" cy="473082"/>
          </a:xfrm>
          <a:prstGeom prst="ellipse">
            <a:avLst/>
          </a:prstGeom>
          <a:noFill/>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241</Words>
  <Application>Microsoft Office PowerPoint</Application>
  <PresentationFormat>On-screen Show (4:3)</PresentationFormat>
  <Paragraphs>81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103</cp:revision>
  <cp:lastPrinted>2016-08-29T12:27:49Z</cp:lastPrinted>
  <dcterms:created xsi:type="dcterms:W3CDTF">2006-08-16T00:00:00Z</dcterms:created>
  <dcterms:modified xsi:type="dcterms:W3CDTF">2017-04-29T07:40:32Z</dcterms:modified>
</cp:coreProperties>
</file>